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2CDA8FA-70AA-4BE8-BFED-BD6278E2D3F1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non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0944CD-1195-4D64-8E7D-33AE6F4741DF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non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DA70C-CA75-43D8-84E7-1844319AD84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endParaRPr lang="en-non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70D5E-DB7D-4118-9AED-80F3AF4A3377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/>
            </a:pPr>
            <a:fld id="{3E7573BE-C0C7-41CC-8651-B35DFAC11ABF}" type="slidenum">
              <a:t>‹#›</a:t>
            </a:fld>
            <a:endParaRPr lang="en-none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91678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9482EDF-4F2B-42E8-9F63-0EDDC52157D8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cap="sq">
            <a:noFill/>
            <a:prstDash val="solid"/>
          </a:ln>
        </p:spPr>
        <p:txBody>
          <a:bodyPr vert="horz" wrap="none" lIns="90000" tIns="45000" rIns="90000" bIns="45000" anchor="ctr" anchorCtr="1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206FA30D-C39C-4997-960A-EEDA74EF46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6280" y="812880"/>
            <a:ext cx="5343480" cy="400679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C10A947-9E7B-4F0D-AECA-AADA7E8F7D8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280" y="5078160"/>
            <a:ext cx="6046920" cy="4809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none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03422C2-AD6B-4EFA-BD0C-645B72CDF52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9600" cy="5335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nos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AEC471-EECF-43BA-B577-4E256156414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7880" y="0"/>
            <a:ext cx="3279959" cy="5335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nos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D526475-8A9D-4DCF-AAB9-2EC6772F093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6680"/>
            <a:ext cx="3279600" cy="5335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nos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48A0AE-AA15-4418-AACE-E2C748D4857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7880" y="10156680"/>
            <a:ext cx="3279959" cy="5335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400" b="0" i="0" u="none" strike="noStrike" baseline="0">
                <a:ln>
                  <a:noFill/>
                </a:ln>
                <a:solidFill>
                  <a:srgbClr val="000000"/>
                </a:solidFill>
                <a:latin typeface="Tinos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8CB96267-96FC-4091-B0EB-D050766886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none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600100FA-A42C-42CF-A7FE-D8878C4BDAA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77FB24B6-9499-45BB-9FD4-6D9D4A2304F8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0FF6C89-11F5-488D-A829-0F547C5E13D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61818C-1F1E-4FA3-A9F2-458A46A3528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44E67BC6-BAE2-4095-862E-CE605FC1534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CD9CF728-1958-41D9-B2A6-C393FA2BEA5E}" type="slidenum">
              <a:t>10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07B1C60-E450-45A9-9383-E700D11EAC5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02838E-E338-42B8-9BFD-440875288B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D7A62747-7DDE-46C7-B086-F1D3610B35E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CD6A0936-DB87-4F19-9C05-93FBDCE9EA8E}" type="slidenum">
              <a:t>11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F3E51A7-FBA6-4888-BC99-BC0C546C522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31FDA3-ED52-4704-9B70-3A8E546EE30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06AE05C-C66C-455D-9ADF-76C934ADDB5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319FB4A-9183-483A-BE6C-1622281A9C7D}" type="slidenum">
              <a:t>12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DAC6D42-2C18-4427-85DB-DBCB92EF17C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0DF8A9-0185-4637-9F73-D6013B3FED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393C447-4302-4D72-90FC-3BA9C6BC540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2E0B7519-1899-4EB4-B4AA-D149F73D827F}" type="slidenum">
              <a:t>13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85C7CF0-341F-45F1-A904-52406BD5FA6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3BD1E0B-3498-4500-808B-1C1A1FDB46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7F796656-C573-4638-B128-C49A97E4049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7D13D317-EF3A-4FC5-AD92-FDEB7A794392}" type="slidenum">
              <a:t>14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E7177BC-6A95-4520-AB38-D2CBF2EDF8B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3FECCAA-48A0-4500-9991-D538E3DEE2C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48718A0C-D1A7-4403-97E2-2C8ACE6384F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471E4F50-90E2-4411-BA2C-D21A9742CE74}" type="slidenum">
              <a:t>15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89531A-93B3-4BDA-86D6-D1242761D0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B09A0D-C104-434D-BEFF-52C603125F9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995A195-3C2B-46D2-8C1B-AEC6D0D5D0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409DF2F0-86C3-4386-94FC-C86541EFE324}" type="slidenum">
              <a:t>16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60E8FF-3227-4B11-98D1-9E487E6D7A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96F7E8-106E-4FCD-8324-EEB276CE88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0CC4A31-BAE0-41E2-945D-6788FB00DEE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89EE6909-1E36-442B-937A-42F77C55B34C}" type="slidenum">
              <a:t>17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03B65C-D3FF-48F9-B1F1-BDF56137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FE04F65-18C7-404F-827F-8AD5FA6D9FD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C43C43B-2903-4D8B-8A2C-29FA7F1654B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8F2CC7FD-E237-47B6-B6BC-D7F6E2408B76}" type="slidenum">
              <a:t>18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A374B72-B0CE-4064-8A21-B8895C450FB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189C7F-38E5-42E7-9DCA-AE910D03349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AB2312F-D701-4AEF-A64A-C7DFCA2E38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C4C62195-6D5C-4018-A9BE-747238F682C2}" type="slidenum">
              <a:t>19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5D429F-0F84-4A11-B7D0-FCF4341DFE6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919E7F4-C639-43E4-AC4E-6517FB85D8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F83692C9-7B9A-4498-9573-BCCDF7A62CD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EEA79403-1B00-4E3B-B918-D85B3AD4BB14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26067F-3AF4-414E-9682-537B009D8EE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C15395E-143A-4312-AB71-064890BFF13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9E737D40-F8E4-4C2C-8011-D1631FB9240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B3F04C4D-8C88-4A46-BDD0-E45EB2E493D1}" type="slidenum">
              <a:t>20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FAC37F8-A96E-43E7-A924-0A65D79AD2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35080" y="685799"/>
            <a:ext cx="4565520" cy="342576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6E7897-D420-461E-866D-F513D6FBEB4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wrap="square" lIns="90000" tIns="45000" rIns="90000" bIns="45000" anchor="t" anchorCtr="0">
            <a:noAutofit/>
          </a:bodyPr>
          <a:lstStyle/>
          <a:p>
            <a:pPr marL="215640" lvl="0" indent="-214200">
              <a:spcBef>
                <a:spcPts val="0"/>
              </a:spcBef>
              <a:tabLst>
                <a:tab pos="215640" algn="l"/>
                <a:tab pos="672840" algn="l"/>
                <a:tab pos="1130040" algn="l"/>
                <a:tab pos="1587239" algn="l"/>
                <a:tab pos="2044440" algn="l"/>
                <a:tab pos="2501640" algn="l"/>
                <a:tab pos="2958839" algn="l"/>
                <a:tab pos="3416040" algn="l"/>
                <a:tab pos="3873240" algn="l"/>
                <a:tab pos="4330440" algn="l"/>
                <a:tab pos="4787640" algn="l"/>
                <a:tab pos="5244840" algn="l"/>
                <a:tab pos="5702039" algn="l"/>
                <a:tab pos="6159240" algn="l"/>
                <a:tab pos="6616439" algn="l"/>
                <a:tab pos="7073640" algn="l"/>
                <a:tab pos="7530840" algn="l"/>
                <a:tab pos="7988040" algn="l"/>
                <a:tab pos="8445240" algn="l"/>
                <a:tab pos="8902440" algn="l"/>
                <a:tab pos="9359640" algn="l"/>
              </a:tabLst>
            </a:pPr>
            <a:r>
              <a:rPr lang="en-US" sz="1800" b="1" kern="1200">
                <a:latin typeface="Arial" pitchFamily="34"/>
              </a:rPr>
              <a:t>FIGURE 5.1 </a:t>
            </a:r>
            <a:r>
              <a:rPr lang="en-US" sz="1800" kern="1200">
                <a:latin typeface="Arial" pitchFamily="34"/>
              </a:rPr>
              <a:t>TECHNOLOGICAL PROGRESS: AN INCREASE IN THE R&amp;D SHARE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D397779-5B96-4B24-A193-F189D331842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A4A62A0A-85BA-4332-88C3-A89A9AB38411}" type="slidenum">
              <a:t>21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487EE6-BA4B-497E-B6AD-C38013B8A1A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68E480B-ACA2-4D03-9776-8F7C04313F1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96BDB00-1CE1-493A-B881-6B14B2667F8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5524A13D-44CA-42EE-93C0-6E173D35E627}" type="slidenum">
              <a:t>22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1C81B88-81F0-4F5F-BEF3-75E04C94E02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879419B-5C20-4486-A451-FC3CE1E91C5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4212C9E2-69BE-4F71-96BE-570F39B3465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07A41070-641A-449C-BA25-3D535BDDC576}" type="slidenum">
              <a:t>23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6D9D355-359E-4230-943B-CD2A37A22A8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7C109B5-C397-4F71-9AEF-97BC139A35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4AFF0FB8-B74C-417D-AFFE-A7D6FF124A5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4D084B67-058E-466E-9F45-BF90F43F421C}" type="slidenum">
              <a:t>24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02144D-19CE-4CFD-9290-5BADA4B63E7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145319-53D0-4E42-8F4D-70164566116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265F4E9-9564-47AA-906A-D4E9C072269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1682C46F-8364-4335-AC2F-83E38CF9637D}" type="slidenum">
              <a:t>25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8E2FCB-21D6-4EE7-BC75-E6F3A3EED9B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B5B9CA-D920-43FA-A3D2-79744706588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A3D82FB0-9051-4AA9-9F44-03511EE286D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82D2B14D-7B47-4E52-B399-C1110E796E43}" type="slidenum">
              <a:t>26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3A212D-7D69-48B3-A0B7-813D58D8675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640" y="812880"/>
            <a:ext cx="5344920" cy="4008239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89868C5-48E5-41D8-81C6-4E550E9D953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520"/>
            <a:ext cx="6048360" cy="481176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DEBCE5FC-FD92-4C3F-9AD4-FA28A336E9B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B31AB6D9-ED9F-44E7-AE87-CF6C2C58941A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D8B3B7D-3379-48D9-9273-DC0F7DF0DA9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63DE8E-3006-47EA-90D7-6776C31A5E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331C72A7-01DD-40B9-8CDA-4CC7AE71F89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70ED2D99-AD23-4079-879C-DDD81850D358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06C2ED3-949D-433D-81E3-306363FC2E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8AF7C93-753F-49FD-A922-15957F28B77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DACF6E9E-F56C-4862-9192-92B8C3C3BE1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608E8565-3B43-49A3-8006-0314C9DDC61F}" type="slidenum">
              <a:t>5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19F7857-7854-4832-ADBD-B922013F61F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5D712B-8CC0-48CB-9414-707F8A1FF5A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2D1ACB97-6E7A-4092-BE14-57B203E917C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B362AFF3-D886-4ACB-AC78-D9FE6AD69386}" type="slidenum">
              <a:t>6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CF2E8E4-2160-4E5A-8D5E-742BF9E9DF1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352CA8C-03A5-475D-8D57-FA97BE93FF8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DD1BD348-CF4B-4AEF-AD5B-3F73A4C728A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931EDB76-CFAF-44CF-B8AE-6F673E3F767E}" type="slidenum">
              <a:t>7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629AF04-E297-42A8-AB6F-267880C7954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CCDB3E7-ABAC-4A84-B35E-BAF415C3776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5593E40-E35C-4FBB-9BE2-054F6838A7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1A9CE5D3-5849-45EC-BF56-AF51B35CF4D8}" type="slidenum">
              <a:t>8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995E02-8B16-42FE-B037-5B76303722F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86D175-CB2F-47C7-B439-29A1ED958C0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972AAC6-B525-4980-A39B-70A1ABE29C5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1">
            <a:noAutofit/>
          </a:bodyPr>
          <a:lstStyle/>
          <a:p>
            <a:pPr lvl="0"/>
            <a:fld id="{7F609091-2F9B-4352-8A52-C0976EE99A52}" type="slidenum">
              <a:t>9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BBBCA7-648E-401C-A576-A2D75D9BB61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799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DA52E3-5C84-4062-96B0-FF3134AD97B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/>
          <a:p>
            <a:endParaRPr lang="en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3F5-4AFA-4D86-8AB6-DA2363C1F0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CD2FF-D966-4ABE-BBD8-599FA6A61F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B6CA7-BAFD-48D7-9AFB-23A17AB7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C6780-5FC5-4036-A3AE-0B53D2BBB2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D5A2AC9-6CBB-4226-99AE-7C052403527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4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0C9E-2C68-4DFD-A2FE-77644CD61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49A48B-DDA8-4ED2-8355-77269E212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E03D-2957-407C-8C49-2518A4CD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B62F3-4BB2-449C-B2ED-D2F3A13392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5A10DB5-C29A-4DD4-941A-CF9C0A1B2E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2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13618-EEED-4059-A62A-2220D28F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5813" cy="4524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DA260-5C55-432C-A2EC-91EC298A1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4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D98C3-DAFC-42D7-827F-D4FA9639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66689-893E-450F-95DE-BF5115389D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BB6EAF9-670E-4F8F-8034-0B4CCCFF42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02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3D89-B860-41A3-A83F-25D6933AB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22ED2-6F8A-44A7-82FC-660394EFA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C61E-0790-4CA8-AA68-43ED90042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319686-3095-42EF-8A6D-E7B955D73F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1D67F01-4833-440D-8010-57A40A0EA7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9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390F-AFEF-464F-93FB-7C0ECAAE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5BD96-73F3-435E-A0B3-930E9DD78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05858-8374-4815-9FF6-CEB70955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F10FB-FE0C-4E62-93A9-6089547CEE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EFB3A81-8742-4E38-96EC-B146F4663BB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6B761-CAF8-46C0-883F-F32C6C8C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480E7-F094-463C-A568-C2A363FA4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7BF2A-870B-4425-AED3-A7BB8670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250A9-C60E-420F-80E1-1074D0E6B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671C9C8-94F9-4B9F-A959-EC7292BD7B2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6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C6A8-1182-4B10-B825-369427F7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089C3-F1FF-4831-A883-C8CD94840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1D44C-C6DE-4C3C-94C7-A1266C5E1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64E8B0-1FA7-46B7-AB0A-F7244D0DD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5F263-B635-47C3-A89A-9DF5B4B22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6EC2089-B86C-4109-B488-954F4E0C46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31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6F15-4F1C-4ACF-89CB-4AB1DDD2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0D938-3FF0-42FD-A3C9-A1E31D4AB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EF4A9-6D09-4CA4-A437-D027210A1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40BCE6-9C57-4688-A616-E53FFA74C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E8FE2-587B-4B8A-89D4-2217BC1DB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0632B5-CD4A-4448-9DD4-3E288125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721B67D-3199-492D-B081-E9DDDCC2F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B8151581-C683-4801-9973-17F82EDD69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89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2A86-2C11-41BC-8EEE-258D837F9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269BA-4F95-4CDE-8AA4-24591C45F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162A4-3BF0-4F69-B43B-59397A6949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063B21A-F9E4-4785-A260-7C5221D791B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730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0C8C3D-3ABD-43C4-BAB4-440EBFAD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5FBC31-B079-40A8-B316-06B659AD40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E19B30E-F286-47A2-B385-E7EEA0F407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6884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D296-015A-4415-8B07-5F2C9EB73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5F7AA-A228-4BBC-B901-A2661BB57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69655-FFE9-480A-A083-316D930A8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40ADA-723A-4D47-9C83-8DA1A41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335A-EB2F-4872-A98E-BFD5324E83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396A558-D796-444E-ABC9-D14EEAB4279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5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1013D-678A-488B-9027-7D3B10AB9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275C6-28D8-47BF-B849-0620AEE48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DB27D-0FCC-467E-8387-A99B1214A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B2DF8-71D5-4FFE-9E6A-D7D8CB463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03980AC-7B36-4F0E-A121-6829BE08D57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071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502F-443D-4E50-A2DF-84C0D8A1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C24C1-BCE1-4E27-8F3C-7E49261B0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6218B3-6CAF-4BCE-A8A5-D120FA86AA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54BF7D-BA61-429B-8C4B-7E94D82B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3F7060-E8D4-449C-9D6A-716A654E27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4CF4BAF-95C4-48DC-9CF8-61845B5948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534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DAFF-2165-4606-B323-BE86707D2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635D7-384D-4CD7-BCB5-30537E8AF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97A0-D2EA-40D8-B14E-344353C5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43C97-01C5-499E-9D09-BFF4F88C14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2028A75-0ED1-43DD-AFC9-C9BCB55AB59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795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FA0D50-522A-4560-9294-DFBD35E83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D9EF5-723E-4715-AE51-B92DD672E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056E6-32FE-435D-A83B-3FB73EB2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13EFF-5340-4D37-A8DB-3DE64B5504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7F3F230-F8EE-4721-AEC7-201FA103FE0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826E-9AC5-428B-B0D3-1F43DCCE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EF385-8F70-420A-88E0-8A9C2F7F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38DD1-2D80-4893-AD72-AD54A0BE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5B3D7-80C5-4ADE-9A9C-06FD1C6930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2D3609F-6F2C-4456-808C-81ACBCCC5A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9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8CE5-B9A9-49B9-9DEC-2A144D982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0881E-82E7-4996-9B74-4009774A7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EBCFF-88F0-4E9B-87E5-5C1D59FD6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078D7-DE07-4EDA-B4DE-2F86ABF0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EA21A-6B90-40F4-A09D-DAB217ED91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49F0EB1-B793-4E24-9A84-B7F7714B18C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189D-6FC5-4AE0-AB22-80797B650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6BEE8-E4F2-4ECE-8B2B-BD7DAAC3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7B69B-AA76-401D-9FFF-AAB2274BF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0709AF-1685-429E-B71E-C4E3F8D1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11691-9791-442C-AE01-4C3A4D559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CD71B-CB68-4873-A27E-2DA1C127E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C99AAD6-E43B-455E-8684-CDC7E9E2CF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CD71EE9-53BB-40CA-9445-EA3197ECFB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6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A3A3-92CD-4911-B6EA-B840A0845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129AE-6DB2-4091-8732-CA2B5610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86A6BF-D3D2-45D6-AF2A-999B795F0D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CD879DD-F16F-4CC8-94AC-5C8DD13A22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7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1194C4-7989-401C-8101-FE72139B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C67DE4-8DD5-494D-9A26-AA175B7923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6B186A8-F822-417B-A801-BBD92339D7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0952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1DF6A-10BF-4F34-BFCC-E24A11BA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AEE5B-7F4C-4682-A2F5-CAB1D3B5C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FF4233-C6BA-4073-AFBC-D448F38891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A6C176-41EE-48B3-B73F-ACC05855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1142F-024E-4F9A-9CD5-F320061203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704DA8B-B5A3-49B2-97BF-1804AE2362D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8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B86CA-DB06-4E8A-97F4-EB6CB5AA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3B749-3689-4D4A-B4A6-8796B2DE8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D4129-DD7B-4528-9D62-07E6E0A22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159BA-BFE1-469F-B599-5A49594A3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/>
              <a:t>1/20/19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F70C2-112F-45C4-94FF-E9782A8F05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250AD2D-8BBE-48E5-879A-753C70597A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77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52A87-3D26-4CC0-9613-0AA4DD4EAD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130120"/>
            <a:ext cx="7770959" cy="14684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endParaRPr lang="en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EC1D2-8BF4-4256-90F4-6A197071D83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160"/>
            <a:ext cx="2131920" cy="363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r>
              <a:rPr lang="en-US"/>
              <a:t>1/20/19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E797F26-F2AB-43E1-8806-2488A0DEA2FF}"/>
              </a:ext>
            </a:extLst>
          </p:cNvPr>
          <p:cNvSpPr/>
          <p:nvPr/>
        </p:nvSpPr>
        <p:spPr>
          <a:xfrm>
            <a:off x="3124079" y="6356520"/>
            <a:ext cx="2895839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36F30-4779-4ED3-AF64-7CEEB3489AE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160"/>
            <a:ext cx="2132280" cy="36323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US" sz="1800" b="0" i="0" u="none" strike="noStrike" baseline="0"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5F8B6E9B-D695-4E20-A22A-207EDE193FCF}" type="slidenum"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1992E9-CCF3-42C2-AB0E-4C336B55B8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480"/>
          </a:xfrm>
          <a:prstGeom prst="rect">
            <a:avLst/>
          </a:prstGeom>
          <a:noFill/>
          <a:ln>
            <a:noFill/>
          </a:ln>
        </p:spPr>
        <p:txBody>
          <a:bodyPr vert="horz" lIns="0" tIns="28080" rIns="0" bIns="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l" rtl="0" hangingPunct="1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none" sz="1800" b="0" i="0" u="none" strike="noStrike" baseline="0">
          <a:ln>
            <a:noFill/>
          </a:ln>
          <a:solidFill>
            <a:srgbClr val="000000"/>
          </a:solidFill>
          <a:latin typeface="Calibri" pitchFamily="18"/>
        </a:defRPr>
      </a:lvl1pPr>
    </p:titleStyle>
    <p:bodyStyle>
      <a:lvl1pPr marL="342720" marR="0" indent="-342720" algn="l" rtl="0" hangingPunct="1">
        <a:lnSpc>
          <a:spcPct val="93000"/>
        </a:lnSpc>
        <a:spcBef>
          <a:spcPts val="0"/>
        </a:spcBef>
        <a:spcAft>
          <a:spcPts val="1423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none" sz="3200" b="0" i="0" u="none" strike="noStrike" baseline="0">
          <a:ln>
            <a:noFill/>
          </a:ln>
          <a:solidFill>
            <a:srgbClr val="000000"/>
          </a:solidFill>
          <a:latin typeface="Calibri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DF84F6-3E6E-4792-9B3F-E539AC746C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8160" cy="11412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endParaRPr lang="en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7DA28-0752-4D09-B0BC-2132BCE65A9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8160" cy="45244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14ED6-E1A1-487E-8701-07C136422EE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160"/>
            <a:ext cx="213192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kern="120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en-US"/>
              <a:t>1/20/19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FAA2F08-AE1E-4EB0-9590-5BE856F2061F}"/>
              </a:ext>
            </a:extLst>
          </p:cNvPr>
          <p:cNvSpPr/>
          <p:nvPr/>
        </p:nvSpPr>
        <p:spPr>
          <a:xfrm>
            <a:off x="3124079" y="6356520"/>
            <a:ext cx="2895839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D40F-7145-446C-9A03-8FDB5E0FA1D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356160"/>
            <a:ext cx="2132280" cy="36323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kern="120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7B8F183-B7E6-4211-9ED2-EF3B8987CF6D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l" rtl="0" hangingPunct="1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none" sz="18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</a:defRPr>
      </a:lvl1pPr>
    </p:titleStyle>
    <p:bodyStyle>
      <a:lvl1pPr marL="342720" marR="0" indent="-342720" algn="l" rtl="0" hangingPunct="1">
        <a:lnSpc>
          <a:spcPct val="93000"/>
        </a:lnSpc>
        <a:spcBef>
          <a:spcPts val="0"/>
        </a:spcBef>
        <a:spcAft>
          <a:spcPts val="1423"/>
        </a:spcAft>
        <a:tabLst>
          <a:tab pos="342720" algn="l"/>
          <a:tab pos="456840" algn="l"/>
          <a:tab pos="914040" algn="l"/>
          <a:tab pos="1371239" algn="l"/>
          <a:tab pos="1828439" algn="l"/>
          <a:tab pos="2285639" algn="l"/>
          <a:tab pos="2742839" algn="l"/>
          <a:tab pos="3200040" algn="l"/>
          <a:tab pos="3657239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none" sz="3200" b="0" i="0" u="none" strike="noStrike" kern="1200" baseline="0">
          <a:ln>
            <a:noFill/>
          </a:ln>
          <a:solidFill>
            <a:srgbClr val="000000"/>
          </a:solidFill>
          <a:latin typeface="Calibri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FCBFBF0-DF84-44B6-8CCF-40DDCAA36DD8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2DB00A4-0BCB-41EA-9C15-1782026128DA}"/>
              </a:ext>
            </a:extLst>
          </p:cNvPr>
          <p:cNvSpPr/>
          <p:nvPr/>
        </p:nvSpPr>
        <p:spPr>
          <a:xfrm>
            <a:off x="409680" y="1884240"/>
            <a:ext cx="3280555" cy="23684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ＭＳ Ｐゴシック" pitchFamily="2"/>
              </a:rPr>
              <a:t>Macroeconomics II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ＭＳ Ｐゴシック" pitchFamily="2"/>
                <a:cs typeface="ＭＳ Ｐゴシック" pitchFamily="2"/>
              </a:rPr>
              <a:t>Lecture 08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ＭＳ Ｐゴシック" pitchFamily="2"/>
              </a:rPr>
              <a:t> (March 2023)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ＭＳ Ｐゴシック" pitchFamily="2"/>
              </a:rPr>
              <a:t>Romer model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ＭＳ Ｐゴシック" pitchFamily="2"/>
                <a:cs typeface="ＭＳ Ｐゴシック" pitchFamily="2"/>
              </a:rPr>
              <a:t>Extensions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EACFC4-B138-4884-A661-86AFDB1AA79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1F5FD38-ED55-4265-B9DC-1FCB573F35E4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B689FEE-7A42-479D-ABA5-60EF467171C1}" type="slidenum">
              <a:t>10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E04461-FC51-44F6-B9A3-F95A12F1C37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359" y="1498679"/>
            <a:ext cx="4910040" cy="52228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24E4169-FDD1-4631-B150-B4D04C4BD470}"/>
              </a:ext>
            </a:extLst>
          </p:cNvPr>
          <p:cNvSpPr/>
          <p:nvPr/>
        </p:nvSpPr>
        <p:spPr>
          <a:xfrm>
            <a:off x="5486399" y="2909880"/>
            <a:ext cx="3416400" cy="207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Remember the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Solow model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: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rise of the investment rate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has positive effect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on the long-run level of GDP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per capita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9341A-4370-4088-B0B7-777988AB6FAD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8A843D9-0293-49D2-A826-F9F3316889B3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0444D90-6388-44FA-8746-044B28A507DB}"/>
              </a:ext>
            </a:extLst>
          </p:cNvPr>
          <p:cNvSpPr/>
          <p:nvPr/>
        </p:nvSpPr>
        <p:spPr>
          <a:xfrm>
            <a:off x="671400" y="1148400"/>
            <a:ext cx="8523000" cy="53438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Romer model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To endogenize the technological progress: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research as an economic activity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(R&amp;D)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</a:p>
          <a:p>
            <a:pPr marL="342720" marR="0" lvl="0" indent="-34128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342720" algn="l"/>
                <a:tab pos="799920" algn="l"/>
                <a:tab pos="1257120" algn="l"/>
                <a:tab pos="1714319" algn="l"/>
                <a:tab pos="2171520" algn="l"/>
                <a:tab pos="2628720" algn="l"/>
                <a:tab pos="3085919" algn="l"/>
                <a:tab pos="3543120" algn="l"/>
                <a:tab pos="4000320" algn="l"/>
                <a:tab pos="4457520" algn="l"/>
                <a:tab pos="4914720" algn="l"/>
                <a:tab pos="5371920" algn="l"/>
                <a:tab pos="5829119" algn="l"/>
                <a:tab pos="6286320" algn="l"/>
                <a:tab pos="6743519" algn="l"/>
                <a:tab pos="7200720" algn="l"/>
                <a:tab pos="7657920" algn="l"/>
                <a:tab pos="8115120" algn="l"/>
                <a:tab pos="8572320" algn="l"/>
                <a:tab pos="9029520" algn="l"/>
                <a:tab pos="948672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production function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(1)   	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 = K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α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(A.L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1-α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A(t)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– level of technology in the economy, which is measured by the stock of ideas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accumulated until the present; the model intends to explain the growth of A(t).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for a given level of technology A, the production function has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constant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returns to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scale in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L</a:t>
            </a:r>
            <a:r>
              <a:rPr lang="en-US" sz="18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(Labour in the production of final goods)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an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input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for production (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stock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of ideas: i.e., the use of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patents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production function has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66CC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increasing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returns to scale in K, 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and 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E1ABE3-CD6B-46CB-A95A-89C74FEBC6C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77F83A1-99D7-42F7-A2DF-53D1BA1A8CD5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45F95A9-9EB7-4BCF-844A-F0EE97CB0E74}"/>
              </a:ext>
            </a:extLst>
          </p:cNvPr>
          <p:cNvSpPr/>
          <p:nvPr/>
        </p:nvSpPr>
        <p:spPr>
          <a:xfrm>
            <a:off x="355680" y="1187280"/>
            <a:ext cx="7873920" cy="5183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generation of the inputs: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physical capital (K), labour (L) and ideas (A)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physical capital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i="0" u="sng" strike="noStrike" baseline="0">
              <a:ln>
                <a:noFill/>
              </a:ln>
              <a:solidFill>
                <a:srgbClr val="00000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(2) 	dK/dt = s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 – δK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labour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(3) 	(dL/dt)/L = n		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n is exogenous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(4)	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 = 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+ 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labour in the production of final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goods (L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 and in research (L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</a:p>
          <a:p>
            <a:pPr marL="45720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45720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(5)	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/L = s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constant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ED6012-1563-48C3-9004-002AD33D6F3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21987F7-C495-4EA5-B650-45E32C8B224E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E0CDF28-79AA-402F-BE4C-F074E0EBCC9C}"/>
              </a:ext>
            </a:extLst>
          </p:cNvPr>
          <p:cNvSpPr/>
          <p:nvPr/>
        </p:nvSpPr>
        <p:spPr>
          <a:xfrm>
            <a:off x="456480" y="1053360"/>
            <a:ext cx="8321760" cy="5530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A(t),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growth of the stock of ideas is endogenous: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dA/dt = θ*. 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  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 which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dA/dt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is the evolution of the discovery of new ideas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θ*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productivity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of research (the rate of producing new ideas by the 	 	researchers)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number of researchers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and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θ*= θ(A)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productivity of researchers is a function of the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stock of ideas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0" u="sng" strike="noStrike" baseline="0">
                <a:ln>
                  <a:noFill/>
                </a:ln>
                <a:solidFill>
                  <a:srgbClr val="004586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increasing</a:t>
            </a:r>
            <a:r>
              <a:rPr lang="en-US" sz="16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function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? a large set of accumulated ideas facilitates the discovery of new ideas; </a:t>
            </a:r>
            <a:r>
              <a:rPr lang="en-US" sz="16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positive spillover (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what has been discovered facilitates new ideas);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1" i="0" u="sng" strike="noStrike" baseline="0">
                <a:ln>
                  <a:noFill/>
                </a:ln>
                <a:solidFill>
                  <a:srgbClr val="004586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decreasing</a:t>
            </a:r>
            <a:r>
              <a:rPr lang="en-US" sz="16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function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? given a large set of accumulated ideas, it becomes more difficult to discover “new” ideas (since so much is already known …)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θ* = θ . A</a:t>
            </a:r>
            <a:r>
              <a:rPr lang="en-US" sz="20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rate at which new ideas are produced, with Φ &gt; 0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			(increasing) or Φ &lt; 0 (decreasing)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C8536-FDEF-4646-9808-355EA6503E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11680" cy="731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6F2C4BA-D924-4EDD-AF9D-8829C97CEC91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312DEB1-B310-4BEB-A787-BCC96E8E1F74}"/>
              </a:ext>
            </a:extLst>
          </p:cNvPr>
          <p:cNvSpPr/>
          <p:nvPr/>
        </p:nvSpPr>
        <p:spPr>
          <a:xfrm>
            <a:off x="457200" y="1121400"/>
            <a:ext cx="8503920" cy="5108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θ*= θ(L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)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,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the productivity of the researchers is a function of the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number of researchers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The reason: a larg</a:t>
            </a:r>
            <a:r>
              <a:rPr lang="en-non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e number of researchers facilitates the creation of research networks the ability of each research and his/her team to make better research (then </a:t>
            </a:r>
            <a:r>
              <a:rPr lang="en-none" sz="16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λ&gt; 1</a:t>
            </a:r>
            <a:r>
              <a:rPr lang="en-non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6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But also there is an </a:t>
            </a:r>
            <a:r>
              <a:rPr lang="en-none" sz="16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externality</a:t>
            </a:r>
            <a:r>
              <a:rPr lang="en-non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associated to duplication: some ideas may be not new ideas, since they may have been already discovered by other researchers (then</a:t>
            </a:r>
            <a:r>
              <a:rPr lang="en-none" sz="16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λ &lt; 1</a:t>
            </a:r>
            <a:r>
              <a:rPr lang="en-none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6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then we have,</a:t>
            </a:r>
            <a:r>
              <a:rPr lang="en-none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 dA/dt = θ.L</a:t>
            </a:r>
            <a:r>
              <a:rPr lang="en-none" sz="2400" b="1" i="0" u="none" strike="noStrike" baseline="3000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λ</a:t>
            </a:r>
            <a:r>
              <a:rPr lang="en-none" sz="2400" b="1" i="0" u="none" strike="noStrike" baseline="-2500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A</a:t>
            </a:r>
            <a:r>
              <a:rPr lang="en-none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.A</a:t>
            </a:r>
            <a:r>
              <a:rPr lang="en-none" sz="2400" b="1" i="0" u="none" strike="noStrike" baseline="3000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Φ</a:t>
            </a:r>
            <a:r>
              <a:rPr lang="en-none" sz="2400" b="1" i="0" u="none" strike="noStrike" baseline="-25000">
                <a:ln>
                  <a:noFill/>
                </a:ln>
                <a:solidFill>
                  <a:srgbClr val="0066CC"/>
                </a:solidFill>
                <a:latin typeface="Calibri" pitchFamily="34"/>
                <a:ea typeface="Arial Unicode MS" pitchFamily="2"/>
                <a:cs typeface="Arial Unicode MS" pitchFamily="2"/>
              </a:rPr>
              <a:t> </a:t>
            </a:r>
            <a:r>
              <a:rPr lang="en-none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	</a:t>
            </a:r>
            <a:r>
              <a:rPr lang="en-none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using</a:t>
            </a:r>
            <a:r>
              <a:rPr lang="en-none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L</a:t>
            </a:r>
            <a:r>
              <a:rPr lang="en-none" sz="20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λ</a:t>
            </a:r>
            <a:r>
              <a:rPr lang="en-none" sz="20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A</a:t>
            </a:r>
            <a:r>
              <a:rPr lang="en-none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because the productivity of research depends on the number of researchers looking for new ideas.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 Unicode MS" pitchFamily="2"/>
              <a:cs typeface="Arial Unicode M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In which </a:t>
            </a: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λ &lt; 1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(if there is a duplication effect), or</a:t>
            </a: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λ &gt; 1 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(if the network effects prevail)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Φ &lt; 0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(if it decreases with A), or </a:t>
            </a: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1&gt; Φ &gt; 0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 (increasing with A, if there is a spillover effect)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10912E-822D-4B03-8F02-B93C7990CF3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F894EFB-87F0-41A8-A69E-F8DCB8AA2CED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A6B2CC2-F511-4088-B6B1-B06DD5DD1583}"/>
              </a:ext>
            </a:extLst>
          </p:cNvPr>
          <p:cNvSpPr/>
          <p:nvPr/>
        </p:nvSpPr>
        <p:spPr>
          <a:xfrm>
            <a:off x="2616120" y="600120"/>
            <a:ext cx="5613480" cy="6087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The Romer model summed up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i="0" u="sng" strike="noStrike" baseline="0">
              <a:ln>
                <a:noFill/>
              </a:ln>
              <a:solidFill>
                <a:srgbClr val="000000"/>
              </a:solidFill>
              <a:uFillTx/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(1)	Y = K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α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(A.L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1-α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(2) 	dK/dt = s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 – δK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(3) 	(dL/dt)/L = 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(4)	L = 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+ 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(5)	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/L = s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(6)	dA/dt = θL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B75970-125B-4C4B-8B89-66B4F027E8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D525B43-703C-4B8B-BE52-E2392459E6A8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4730E54-6C6E-4F65-996D-36093605CD2F}"/>
              </a:ext>
            </a:extLst>
          </p:cNvPr>
          <p:cNvSpPr/>
          <p:nvPr/>
        </p:nvSpPr>
        <p:spPr>
          <a:xfrm>
            <a:off x="234000" y="1097280"/>
            <a:ext cx="7797960" cy="5742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growth of the economy in </a:t>
            </a:r>
            <a:r>
              <a:rPr lang="en-US" sz="2800" b="1" i="1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Assuming 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constant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the growth of GDP per capita in </a:t>
            </a:r>
            <a:r>
              <a:rPr lang="en-US" sz="1800" b="0" i="1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steady state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is explained by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technological progress (as in Solow model):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g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g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What is (and what explains) the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rate of technological progress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g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Reminder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 this growth rate is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endogenous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in the model!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dA/dt = θL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(dA/dt)/A = θ . (L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)/A = θ . L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Φ-1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3000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or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 = θ . L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Φ-1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A2E81F-6A74-414B-80C4-896FF264576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E9DC95E5-60F8-4C0A-B1B0-CF6027F8D58E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4F9EE91-700A-4166-A1AC-D65631F772DD}"/>
              </a:ext>
            </a:extLst>
          </p:cNvPr>
          <p:cNvSpPr/>
          <p:nvPr/>
        </p:nvSpPr>
        <p:spPr>
          <a:xfrm>
            <a:off x="451440" y="853199"/>
            <a:ext cx="8523360" cy="5701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rate of technological progress in </a:t>
            </a:r>
            <a:r>
              <a:rPr lang="en-US" sz="2400" b="1" i="1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 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(cont):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θ . L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Φ-1 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= θ . L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1-Φ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 the </a:t>
            </a:r>
            <a:r>
              <a:rPr lang="en-US" sz="2000" b="1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</a:t>
            </a:r>
            <a:r>
              <a:rPr lang="en-US" sz="20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constant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 the growth rate of the numerator equals the growth rate of denominator. Then taking the growth rates: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λ . (dL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/dt)/L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 = (1 – Φ) . (dA/dt)/A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Or, in the </a:t>
            </a:r>
            <a:r>
              <a:rPr lang="en-US" sz="2000" b="1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in which</a:t>
            </a:r>
            <a:r>
              <a:rPr lang="en-US" sz="2000" b="1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dLA/dt)/L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= n (growth rate of population)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λ . n = (1 – Φ) . g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C5000B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96284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And we get the technological progress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26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600" b="1" i="0" u="none" strike="noStrike" baseline="-2500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6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 = λ . n / (1 – Φ)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explained by the parameters of the production function of ideas (λ and Φ) and the growth rate of population (n)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21666A7-0CCE-414D-87C3-44246AF4546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40B998A-70DC-4A56-84B7-06310FC8A432}"/>
              </a:ext>
            </a:extLst>
          </p:cNvPr>
          <p:cNvSpPr/>
          <p:nvPr/>
        </p:nvSpPr>
        <p:spPr>
          <a:xfrm>
            <a:off x="523799" y="938880"/>
            <a:ext cx="7738920" cy="5570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600" b="1" i="0" u="none" strike="noStrike" baseline="0">
                <a:ln>
                  <a:noFill/>
                </a:ln>
                <a:solidFill>
                  <a:srgbClr val="004586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600" b="1" i="0" u="none" strike="noStrike" baseline="-25000">
                <a:ln>
                  <a:noFill/>
                </a:ln>
                <a:solidFill>
                  <a:srgbClr val="004586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600" b="1" i="0" u="none" strike="noStrike" baseline="0">
                <a:ln>
                  <a:noFill/>
                </a:ln>
                <a:solidFill>
                  <a:srgbClr val="004586"/>
                </a:solidFill>
                <a:latin typeface="Calibri" pitchFamily="18"/>
                <a:ea typeface="Arial Unicode MS" pitchFamily="2"/>
                <a:cs typeface="Arial Unicode MS" pitchFamily="2"/>
              </a:rPr>
              <a:t> = λ . n / (1 – Φ)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interpretation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let the special case		λ = 1 and Φ = 0 (for an easier explanation)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4343400" algn="l"/>
                <a:tab pos="5067000" algn="l"/>
                <a:tab pos="5790959" algn="l"/>
                <a:tab pos="6514920" algn="l"/>
                <a:tab pos="723888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then:				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dA/dt = θ . 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from equation (6)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 each period, θ.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new ideas emerge but, for a certain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at a decreasing rate (given θ&lt;1). The growth rate of A, g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in this case of λ=1 and Φ=0  is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constant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= λ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). The alternative to get an increasing growth g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to prevent the decrease of the number of researchers.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This requires the population to rise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and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explains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n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in the equation above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conclusion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If the population does not increase,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economic growth will not happen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even keeping research activity and technological progress in the economy.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4F145E-806C-4B7D-A606-DECDD397807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76F836E8-CA3D-4996-9933-1D922623A2A6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542715F-1632-473B-874C-DAF69213AD42}"/>
              </a:ext>
            </a:extLst>
          </p:cNvPr>
          <p:cNvSpPr/>
          <p:nvPr/>
        </p:nvSpPr>
        <p:spPr>
          <a:xfrm>
            <a:off x="548640" y="1145520"/>
            <a:ext cx="7900920" cy="5483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Effects of Economic Policy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Economic policy may have effect on long-run economic growth?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An example of an economic policy measure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incentives to research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, creating/increasing research subsidies;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rise of s</a:t>
            </a:r>
            <a:r>
              <a:rPr lang="en-US" sz="18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(dA/dt)/A = = θ . L</a:t>
            </a:r>
            <a:r>
              <a:rPr lang="en-US" sz="20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</a:t>
            </a:r>
            <a:r>
              <a:rPr lang="en-US" sz="20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1-Φ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let us assume that λ = 1 and Φ = 0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then: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(dA/dt)/A = θ . 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 = 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θ . s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. L / 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We know that in steady state, with λ = 1 and Φ = 0,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What is the effect of a policy of incentives to research by rising 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7A24A4-9AA3-4FA1-AA17-F88B122DC13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B09E24A-AA24-4AB8-9B89-82C35041DE2B}"/>
              </a:ext>
            </a:extLst>
          </p:cNvPr>
          <p:cNvSpPr/>
          <p:nvPr/>
        </p:nvSpPr>
        <p:spPr>
          <a:xfrm>
            <a:off x="152280" y="1581119"/>
            <a:ext cx="8902800" cy="4433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D9FDA6"/>
              </a:gs>
              <a:gs pos="100000">
                <a:srgbClr val="F4FFE6"/>
              </a:gs>
            </a:gsLst>
            <a:lin ang="16200000"/>
          </a:gradFill>
          <a:ln w="9360">
            <a:solidFill>
              <a:srgbClr val="98B855"/>
            </a:solidFill>
            <a:prstDash val="solid"/>
            <a:round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Theoretical Lecture 08</a:t>
            </a:r>
          </a:p>
          <a:p>
            <a:pPr marL="285480" marR="0" lvl="0" indent="-28404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285480" marR="0" lvl="0" indent="-284040" algn="l" rtl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The Romer model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1199"/>
              </a:spcBef>
              <a:spcAft>
                <a:spcPts val="598"/>
              </a:spcAft>
              <a:buClr>
                <a:srgbClr val="00000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model of endogenous growth by Romer: main assumptions;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production function;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Arial Unicode MS" pitchFamily="2"/>
                <a:cs typeface="Arial Unicode MS" pitchFamily="2"/>
              </a:rPr>
              <a:t>production of new ideas and productivity of research (externality due to duplication; the spillover effect of research);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economic growth in the </a:t>
            </a:r>
            <a:r>
              <a:rPr lang="en-US" sz="1800" b="1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state;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Clr>
                <a:srgbClr val="00000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long-run effect of research policy.</a:t>
            </a:r>
          </a:p>
          <a:p>
            <a:pPr marL="0" marR="0" lvl="0" indent="0" algn="l" rtl="0" hangingPunct="1">
              <a:lnSpc>
                <a:spcPct val="15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Reading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Jo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nes, C., Vollrath, D. (2013), Introduction to Economic Growth, Norton, ch. 5, pp. 97-119.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B8BA3D8-C8DC-4E37-8478-2C739E933897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80CB69-E7E8-4320-B736-C2633C9193D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498CEC-7AC9-45D7-9AB7-CBE7A7F4841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0840" y="1363680"/>
            <a:ext cx="5032440" cy="386711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7FA8614D-DAA3-4BB0-A54A-BED4ACE76A03}"/>
              </a:ext>
            </a:extLst>
          </p:cNvPr>
          <p:cNvCxnSpPr/>
          <p:nvPr/>
        </p:nvCxnSpPr>
        <p:spPr>
          <a:xfrm flipV="1">
            <a:off x="1771560" y="5228640"/>
            <a:ext cx="673560" cy="77976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12BA23C7-7467-4D5E-8EE5-38948B2AC61F}"/>
              </a:ext>
            </a:extLst>
          </p:cNvPr>
          <p:cNvSpPr/>
          <p:nvPr/>
        </p:nvSpPr>
        <p:spPr>
          <a:xfrm rot="1800">
            <a:off x="809493" y="6008950"/>
            <a:ext cx="7602840" cy="558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θ . s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. 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0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0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g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=&gt; s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. L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0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0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= g</a:t>
            </a:r>
            <a:r>
              <a:rPr lang="en-US" sz="24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/θ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9C1D4AE-C0FC-4B76-8250-2CFA5D151A9B}"/>
              </a:ext>
            </a:extLst>
          </p:cNvPr>
          <p:cNvSpPr/>
          <p:nvPr/>
        </p:nvSpPr>
        <p:spPr>
          <a:xfrm>
            <a:off x="5261040" y="1477799"/>
            <a:ext cx="3773520" cy="4275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61944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If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s´</a:t>
            </a:r>
            <a:r>
              <a:rPr lang="en-US" sz="20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&gt; s</a:t>
            </a:r>
            <a:r>
              <a:rPr lang="en-US" sz="20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then</a:t>
            </a:r>
            <a:r>
              <a:rPr lang="en-US" sz="16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increased (number of researchers in I&amp;D)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s´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.L0 &gt; 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.L0, the number of ideas increases;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technological progress &gt;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population growth (n)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=&gt; 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/A decreases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=&gt; g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decreases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economy returns to the previous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steady state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DB5062-E346-4939-9729-CD73AD8847F3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1FAD198-63D9-48FB-B9A6-9D6332D233DB}"/>
              </a:ext>
            </a:extLst>
          </p:cNvPr>
          <p:cNvSpPr/>
          <p:nvPr/>
        </p:nvSpPr>
        <p:spPr>
          <a:xfrm flipV="1">
            <a:off x="4768200" y="5963760"/>
            <a:ext cx="2575080" cy="701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00">
              <a:alpha val="15000"/>
            </a:srgbClr>
          </a:solidFill>
          <a:ln w="9360">
            <a:solidFill>
              <a:srgbClr val="4A7EBB"/>
            </a:solidFill>
            <a:prstDash val="solid"/>
            <a:round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913AE2F-84BF-4840-B540-932D1D78B78A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0FD97379-2EFE-458A-9826-80BE226C8533}"/>
              </a:ext>
            </a:extLst>
          </p:cNvPr>
          <p:cNvSpPr/>
          <p:nvPr/>
        </p:nvSpPr>
        <p:spPr>
          <a:xfrm>
            <a:off x="5649480" y="2161440"/>
            <a:ext cx="3232080" cy="3224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 permanent increase of s</a:t>
            </a:r>
            <a:r>
              <a:rPr lang="en-US" sz="20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 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increases the technological progress (and economic growth) only in a temporary way, not permanently in the long-run.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But it increases permanently (in the long-run) the level of technology.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93CAE6-1AC6-47BA-9161-787F5EB7CC6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49200" y="1150920"/>
            <a:ext cx="4788000" cy="278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3C50F5-6EA8-41F5-A752-DCD4B9377F22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92240" y="3886200"/>
            <a:ext cx="5067000" cy="2706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7E6B5F2-8DB1-459E-9456-EE658E365645}"/>
              </a:ext>
            </a:extLst>
          </p:cNvPr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9D80B672-B211-4F5F-8262-065DF349D85D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FAC33ED-7C61-4518-9048-7AA71D67D80B}"/>
              </a:ext>
            </a:extLst>
          </p:cNvPr>
          <p:cNvSpPr/>
          <p:nvPr/>
        </p:nvSpPr>
        <p:spPr>
          <a:xfrm>
            <a:off x="176040" y="1403280"/>
            <a:ext cx="8409240" cy="462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4586"/>
                </a:solidFill>
                <a:latin typeface="Calibri" pitchFamily="18"/>
                <a:ea typeface="Arial Unicode MS" pitchFamily="2"/>
                <a:cs typeface="Arial Unicode MS" pitchFamily="2"/>
              </a:rPr>
              <a:t>technological progress and growth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(to remind)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growth accounting: growth of factors and of TFP (total factor productivity)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growth of TFP through technological progress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technological progress in the models of </a:t>
            </a:r>
            <a:r>
              <a:rPr lang="en-US" sz="2000" b="1" i="0" u="sng" strike="noStrike" baseline="0">
                <a:ln>
                  <a:noFill/>
                </a:ln>
                <a:solidFill>
                  <a:srgbClr val="004586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exogenous growth</a:t>
            </a:r>
          </a:p>
          <a:p>
            <a:pPr marL="4572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growth in steady state: rate </a:t>
            </a:r>
            <a:r>
              <a:rPr lang="en-US" sz="20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</a:p>
          <a:p>
            <a:pPr marL="4572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rate </a:t>
            </a:r>
            <a:r>
              <a:rPr lang="en-US" sz="20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exogenous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technological progress in the models of </a:t>
            </a:r>
            <a:r>
              <a:rPr lang="en-US" sz="2000" b="1" i="0" u="sng" strike="noStrike" baseline="0">
                <a:ln>
                  <a:noFill/>
                </a:ln>
                <a:solidFill>
                  <a:srgbClr val="004586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endogenous growth</a:t>
            </a:r>
          </a:p>
          <a:p>
            <a:pPr marL="4572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rate </a:t>
            </a:r>
            <a:r>
              <a:rPr lang="en-US" sz="20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g</a:t>
            </a: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is 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endogenous</a:t>
            </a:r>
          </a:p>
          <a:p>
            <a:pPr marL="4572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20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technological progress is “explained” by the working of the economy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(it is an output of a sector of economic activity)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0CC182-90BD-49F0-B003-4608630FD93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8F86024E-DA27-428F-8DE6-2C373369BAEF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E7F8D7C-2232-43DD-9B7F-4F925A4F631F}" type="slidenum">
              <a:t>23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17B19D9A-2DEA-429E-A785-4FE353683C39}"/>
              </a:ext>
            </a:extLst>
          </p:cNvPr>
          <p:cNvSpPr/>
          <p:nvPr/>
        </p:nvSpPr>
        <p:spPr>
          <a:xfrm>
            <a:off x="817560" y="1136520"/>
            <a:ext cx="8167680" cy="5006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285480" marR="0" lvl="0" indent="-28404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Facts and concepts, technological progress: invention and innovation</a:t>
            </a:r>
          </a:p>
          <a:p>
            <a:pPr marL="285480" marR="0" lvl="0" indent="-28404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Clr>
                <a:srgbClr val="0070C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invention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 discovery of new ideas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Clr>
                <a:srgbClr val="0070C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innovation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: implementation of the new ideas in the economic activity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18288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1828800" algn="l"/>
                <a:tab pos="2171520" algn="l"/>
                <a:tab pos="2895480" algn="l"/>
                <a:tab pos="3619440" algn="l"/>
                <a:tab pos="4343400" algn="l"/>
                <a:tab pos="5067000" algn="l"/>
                <a:tab pos="5790960" algn="l"/>
                <a:tab pos="6514920" algn="l"/>
                <a:tab pos="7238879" algn="l"/>
                <a:tab pos="7962840" algn="l"/>
                <a:tab pos="8229599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inovation					</a:t>
            </a:r>
          </a:p>
          <a:p>
            <a:pPr marL="18288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1828800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1999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199" algn="l"/>
                <a:tab pos="7772400" algn="l"/>
                <a:tab pos="8229599" algn="l"/>
                <a:tab pos="8686800" algn="l"/>
                <a:tab pos="9144000" algn="l"/>
                <a:tab pos="9601200" algn="l"/>
                <a:tab pos="10058400" algn="l"/>
                <a:tab pos="10515600" algn="l"/>
                <a:tab pos="10972800" algn="l"/>
              </a:tabLst>
            </a:pPr>
            <a:endParaRPr lang="en-US" sz="12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182880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1828800" algn="l"/>
                <a:tab pos="2171520" algn="l"/>
                <a:tab pos="2895480" algn="l"/>
                <a:tab pos="3619440" algn="l"/>
                <a:tab pos="4343400" algn="l"/>
                <a:tab pos="5067000" algn="l"/>
                <a:tab pos="5790960" algn="l"/>
                <a:tab pos="6514920" algn="l"/>
                <a:tab pos="7238879" algn="l"/>
                <a:tab pos="7962840" algn="l"/>
                <a:tab pos="8229599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2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				microinventions</a:t>
            </a: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8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814EBEF-B8CD-4079-885A-2443318553A1}"/>
              </a:ext>
            </a:extLst>
          </p:cNvPr>
          <p:cNvSpPr/>
          <p:nvPr/>
        </p:nvSpPr>
        <p:spPr>
          <a:xfrm>
            <a:off x="1409759" y="3873600"/>
            <a:ext cx="2158920" cy="1892160"/>
          </a:xfrm>
          <a:custGeom>
            <a:avLst/>
            <a:gdLst>
              <a:gd name="f0" fmla="val 0"/>
              <a:gd name="f1" fmla="val 2159000"/>
              <a:gd name="f2" fmla="val 1892300"/>
              <a:gd name="f3" fmla="val 1879600"/>
              <a:gd name="f4" fmla="val 58208"/>
              <a:gd name="f5" fmla="val 1604433"/>
              <a:gd name="f6" fmla="val 116417"/>
              <a:gd name="f7" fmla="val 1329267"/>
              <a:gd name="f8" fmla="val 279400"/>
              <a:gd name="f9" fmla="val 1016000"/>
              <a:gd name="f10" fmla="val 442383"/>
              <a:gd name="f11" fmla="val 702733"/>
              <a:gd name="f12" fmla="val 977900"/>
              <a:gd name="f13" fmla="val 1005417"/>
              <a:gd name="f14" fmla="val 946150"/>
              <a:gd name="f15" fmla="val 383117"/>
              <a:gd name="f16" fmla="val 1143000"/>
              <a:gd name="f17" fmla="val 698500"/>
              <a:gd name="f18" fmla="val 1339850"/>
              <a:gd name="f19" fmla="val 101388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59000" h="1892300">
                <a:moveTo>
                  <a:pt x="f0" y="f3"/>
                </a:moveTo>
                <a:cubicBezTo>
                  <a:pt x="f4" y="f5"/>
                  <a:pt x="f6" y="f7"/>
                  <a:pt x="f8" y="f9"/>
                </a:cubicBezTo>
                <a:cubicBezTo>
                  <a:pt x="f10" y="f11"/>
                  <a:pt x="f12" y="f0"/>
                  <a:pt x="f12" y="f0"/>
                </a:cubicBezTo>
                <a:lnTo>
                  <a:pt x="f12" y="f0"/>
                </a:lnTo>
                <a:cubicBezTo>
                  <a:pt x="f13" y="f6"/>
                  <a:pt x="f14" y="f15"/>
                  <a:pt x="f16" y="f17"/>
                </a:cubicBezTo>
                <a:cubicBezTo>
                  <a:pt x="f18" y="f19"/>
                  <a:pt x="f1" y="f2"/>
                  <a:pt x="f1" y="f2"/>
                </a:cubicBezTo>
                <a:lnTo>
                  <a:pt x="f1" y="f2"/>
                </a:lnTo>
              </a:path>
            </a:pathLst>
          </a:custGeom>
          <a:noFill/>
          <a:ln w="25560">
            <a:solidFill>
              <a:srgbClr val="4F81BD"/>
            </a:solidFill>
            <a:prstDash val="solid"/>
            <a:round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C3A6D71E-8190-4ED4-B4A1-5B1ECB635DAD}"/>
              </a:ext>
            </a:extLst>
          </p:cNvPr>
          <p:cNvSpPr/>
          <p:nvPr/>
        </p:nvSpPr>
        <p:spPr>
          <a:xfrm>
            <a:off x="3533760" y="3906720"/>
            <a:ext cx="2562119" cy="1873440"/>
          </a:xfrm>
          <a:custGeom>
            <a:avLst/>
            <a:gdLst>
              <a:gd name="f0" fmla="val 2562311"/>
              <a:gd name="f1" fmla="val 22311"/>
              <a:gd name="f2" fmla="val 1859583"/>
              <a:gd name="f3" fmla="val 1144"/>
              <a:gd name="f4" fmla="val 1880749"/>
              <a:gd name="f5" fmla="val -20022"/>
              <a:gd name="f6" fmla="val 1901916"/>
              <a:gd name="f7" fmla="val 35011"/>
              <a:gd name="f8" fmla="val 1719883"/>
              <a:gd name="f9" fmla="val 90044"/>
              <a:gd name="f10" fmla="val 1537850"/>
              <a:gd name="f11" fmla="val 267844"/>
              <a:gd name="f12" fmla="val 985400"/>
              <a:gd name="f13" fmla="val 352511"/>
              <a:gd name="f14" fmla="val 767383"/>
              <a:gd name="f15" fmla="val 437178"/>
              <a:gd name="f16" fmla="val 549366"/>
              <a:gd name="f17" fmla="val 481628"/>
              <a:gd name="f18" fmla="val 498566"/>
              <a:gd name="f19" fmla="val 543011"/>
              <a:gd name="f20" fmla="val 411783"/>
              <a:gd name="f21" fmla="val 604394"/>
              <a:gd name="f22" fmla="val 325000"/>
              <a:gd name="f23" fmla="val 663661"/>
              <a:gd name="f24" fmla="val 308066"/>
              <a:gd name="f25" fmla="val 720811"/>
              <a:gd name="f26" fmla="val 246683"/>
              <a:gd name="f27" fmla="val 777961"/>
              <a:gd name="f28" fmla="val 185300"/>
              <a:gd name="f29" fmla="val 856278"/>
              <a:gd name="f30" fmla="val 71000"/>
              <a:gd name="f31" fmla="val 885911"/>
              <a:gd name="f32" fmla="val 43483"/>
              <a:gd name="f33" fmla="val 915544"/>
              <a:gd name="f34" fmla="val 15966"/>
              <a:gd name="f35" fmla="val 832994"/>
              <a:gd name="f36" fmla="val -56000"/>
              <a:gd name="f37" fmla="val 898611"/>
              <a:gd name="f38" fmla="val 81583"/>
              <a:gd name="f39" fmla="val 964228"/>
              <a:gd name="f40" fmla="val 219166"/>
              <a:gd name="f41" fmla="val 1125094"/>
              <a:gd name="f42" fmla="val 636150"/>
              <a:gd name="f43" fmla="val 1279611"/>
              <a:gd name="f44" fmla="val 868983"/>
              <a:gd name="f45" fmla="val 1434128"/>
              <a:gd name="f46" fmla="val 1101816"/>
              <a:gd name="f47" fmla="val 1611928"/>
              <a:gd name="f48" fmla="val 1311366"/>
              <a:gd name="f49" fmla="val 1825711"/>
              <a:gd name="f50" fmla="val 1478583"/>
              <a:gd name="f51" fmla="val 2039494"/>
              <a:gd name="f52" fmla="val 1645800"/>
              <a:gd name="f53" fmla="val 1872283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562311" h="1873245">
                <a:moveTo>
                  <a:pt x="f1" y="f2"/>
                </a:moveTo>
                <a:cubicBezTo>
                  <a:pt x="f3" y="f4"/>
                  <a:pt x="f5" y="f6"/>
                  <a:pt x="f7" y="f8"/>
                </a:cubicBezTo>
                <a:cubicBezTo>
                  <a:pt x="f9" y="f10"/>
                  <a:pt x="f11" y="f12"/>
                  <a:pt x="f13" y="f14"/>
                </a:cubicBezTo>
                <a:cubicBezTo>
                  <a:pt x="f15" y="f16"/>
                  <a:pt x="f17" y="f18"/>
                  <a:pt x="f19" y="f20"/>
                </a:cubicBezTo>
                <a:cubicBezTo>
                  <a:pt x="f21" y="f22"/>
                  <a:pt x="f23" y="f24"/>
                  <a:pt x="f25" y="f26"/>
                </a:cubicBezTo>
                <a:cubicBezTo>
                  <a:pt x="f27" y="f28"/>
                  <a:pt x="f29" y="f30"/>
                  <a:pt x="f31" y="f32"/>
                </a:cubicBezTo>
                <a:cubicBezTo>
                  <a:pt x="f33" y="f34"/>
                  <a:pt x="f35" y="f36"/>
                  <a:pt x="f37" y="f38"/>
                </a:cubicBezTo>
                <a:cubicBezTo>
                  <a:pt x="f39" y="f40"/>
                  <a:pt x="f41" y="f42"/>
                  <a:pt x="f43" y="f44"/>
                </a:cubicBezTo>
                <a:cubicBezTo>
                  <a:pt x="f45" y="f46"/>
                  <a:pt x="f47" y="f48"/>
                  <a:pt x="f49" y="f50"/>
                </a:cubicBezTo>
                <a:cubicBezTo>
                  <a:pt x="f51" y="f52"/>
                  <a:pt x="f0" y="f53"/>
                  <a:pt x="f0" y="f53"/>
                </a:cubicBezTo>
                <a:lnTo>
                  <a:pt x="f0" y="f53"/>
                </a:lnTo>
              </a:path>
            </a:pathLst>
          </a:custGeom>
          <a:noFill/>
          <a:ln w="25560">
            <a:solidFill>
              <a:srgbClr val="4F81BD"/>
            </a:solidFill>
            <a:prstDash val="solid"/>
            <a:round/>
          </a:ln>
        </p:spPr>
        <p:txBody>
          <a:bodyPr vert="horz" wrap="non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B8A551E8-3258-4AF6-86C1-8450BA4C9AC1}"/>
              </a:ext>
            </a:extLst>
          </p:cNvPr>
          <p:cNvCxnSpPr/>
          <p:nvPr/>
        </p:nvCxnSpPr>
        <p:spPr>
          <a:xfrm>
            <a:off x="1155240" y="6013440"/>
            <a:ext cx="5994720" cy="180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0BC06CA1-BC62-4783-80B3-54C42F2E0388}"/>
              </a:ext>
            </a:extLst>
          </p:cNvPr>
          <p:cNvCxnSpPr/>
          <p:nvPr/>
        </p:nvCxnSpPr>
        <p:spPr>
          <a:xfrm flipH="1" flipV="1">
            <a:off x="1154880" y="3528360"/>
            <a:ext cx="2160" cy="248616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68750F7-54F5-4ACB-A598-2504B36203C9}"/>
              </a:ext>
            </a:extLst>
          </p:cNvPr>
          <p:cNvSpPr/>
          <p:nvPr/>
        </p:nvSpPr>
        <p:spPr>
          <a:xfrm>
            <a:off x="6827759" y="6108839"/>
            <a:ext cx="25704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5338709-8990-4E81-94A2-AEF7F3EFB773}"/>
              </a:ext>
            </a:extLst>
          </p:cNvPr>
          <p:cNvSpPr/>
          <p:nvPr/>
        </p:nvSpPr>
        <p:spPr>
          <a:xfrm>
            <a:off x="817560" y="3632040"/>
            <a:ext cx="25992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97E4EDE-1A84-4F5F-A678-3A90D52C0BF5}"/>
              </a:ext>
            </a:extLst>
          </p:cNvPr>
          <p:cNvSpPr/>
          <p:nvPr/>
        </p:nvSpPr>
        <p:spPr>
          <a:xfrm>
            <a:off x="1084319" y="3292559"/>
            <a:ext cx="4597200" cy="3646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macroinvention (radical change of technology)</a:t>
            </a:r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5505F7C4-1D9F-465F-B40A-347127F90553}"/>
              </a:ext>
            </a:extLst>
          </p:cNvPr>
          <p:cNvCxnSpPr/>
          <p:nvPr/>
        </p:nvCxnSpPr>
        <p:spPr>
          <a:xfrm>
            <a:off x="3251159" y="4140360"/>
            <a:ext cx="572040" cy="30492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9CD018B-82F6-4F5E-B2F5-1D637B631F37}"/>
              </a:ext>
            </a:extLst>
          </p:cNvPr>
          <p:cNvCxnSpPr/>
          <p:nvPr/>
        </p:nvCxnSpPr>
        <p:spPr>
          <a:xfrm>
            <a:off x="2576880" y="3769920"/>
            <a:ext cx="956160" cy="1779840"/>
          </a:xfrm>
          <a:prstGeom prst="bentConnector3">
            <a:avLst/>
          </a:prstGeom>
          <a:noFill/>
          <a:ln w="25560">
            <a:solidFill>
              <a:srgbClr val="C00000"/>
            </a:solidFill>
            <a:prstDash val="solid"/>
            <a:round/>
            <a:tailEnd type="arrow"/>
          </a:ln>
        </p:spPr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81FBC131-D3C1-4169-8914-3721D11BD6D3}"/>
              </a:ext>
            </a:extLst>
          </p:cNvPr>
          <p:cNvCxnSpPr/>
          <p:nvPr/>
        </p:nvCxnSpPr>
        <p:spPr>
          <a:xfrm flipH="1">
            <a:off x="5306399" y="4723920"/>
            <a:ext cx="587521" cy="521280"/>
          </a:xfrm>
          <a:prstGeom prst="bentConnector3">
            <a:avLst/>
          </a:prstGeom>
          <a:noFill/>
          <a:ln w="25560">
            <a:solidFill>
              <a:srgbClr val="C00000"/>
            </a:solidFill>
            <a:prstDash val="solid"/>
            <a:round/>
            <a:tailEnd type="arrow"/>
          </a:ln>
        </p:spPr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E9EC288D-1C48-4B75-AFF4-A719D80D22C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0240" y="3348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1D8B9B5-5297-4C86-B017-C4A0F1F11ACB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2ED59C8-6224-4A73-B039-DA6515A6B53E}" type="slidenum">
              <a:t>24</a:t>
            </a:fld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787A1-5C51-419A-A13C-FE7BE837E3F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2068560"/>
            <a:ext cx="8918640" cy="45403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AD381BB-4D08-483F-A2B2-12E123479068}"/>
              </a:ext>
            </a:extLst>
          </p:cNvPr>
          <p:cNvSpPr/>
          <p:nvPr/>
        </p:nvSpPr>
        <p:spPr>
          <a:xfrm>
            <a:off x="1714680" y="1515960"/>
            <a:ext cx="5894280" cy="456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66CC"/>
                </a:solidFill>
                <a:latin typeface="Calibri" pitchFamily="18"/>
                <a:ea typeface="Arial Unicode MS" pitchFamily="2"/>
                <a:cs typeface="Arial Unicode MS" pitchFamily="2"/>
              </a:rPr>
              <a:t>PORTUGAL: Expenditure on R&amp;D as % of GDP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4021E3-BE73-4078-A0F3-60941CB830B7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2668C8AB-435A-478E-81E6-A8BEFEB6C911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B91C5809-505D-4E7C-8EDD-BEFED3F9E941}"/>
              </a:ext>
            </a:extLst>
          </p:cNvPr>
          <p:cNvSpPr/>
          <p:nvPr/>
        </p:nvSpPr>
        <p:spPr>
          <a:xfrm>
            <a:off x="347040" y="1280159"/>
            <a:ext cx="7974000" cy="5223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r>
              <a:rPr lang="en-US" sz="3200" b="1" i="0" u="none" strike="noStrike" baseline="0">
                <a:ln>
                  <a:noFill/>
                </a:ln>
                <a:solidFill>
                  <a:srgbClr val="004586"/>
                </a:solidFill>
                <a:latin typeface="Calibri" pitchFamily="18"/>
                <a:ea typeface="Arial Unicode MS" pitchFamily="2"/>
                <a:cs typeface="Arial Unicode MS" pitchFamily="2"/>
              </a:rPr>
              <a:t>The Romer model (summary)</a:t>
            </a:r>
          </a:p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endParaRPr lang="en-US" sz="32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Its main contribution, to endogenize the technological progress, namely through:</a:t>
            </a:r>
          </a:p>
          <a:p>
            <a:pPr marL="285480" marR="0" lvl="0" indent="-28404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285480" algn="l"/>
                <a:tab pos="742680" algn="l"/>
                <a:tab pos="1199880" algn="l"/>
                <a:tab pos="1657079" algn="l"/>
                <a:tab pos="2114280" algn="l"/>
                <a:tab pos="2571480" algn="l"/>
                <a:tab pos="3028679" algn="l"/>
                <a:tab pos="3485880" algn="l"/>
                <a:tab pos="3943080" algn="l"/>
                <a:tab pos="4400280" algn="l"/>
                <a:tab pos="4857480" algn="l"/>
                <a:tab pos="5314680" algn="l"/>
                <a:tab pos="5771879" algn="l"/>
                <a:tab pos="6229080" algn="l"/>
                <a:tab pos="6686279" algn="l"/>
                <a:tab pos="7143480" algn="l"/>
                <a:tab pos="7600680" algn="l"/>
                <a:tab pos="8057880" algn="l"/>
                <a:tab pos="8515080" algn="l"/>
                <a:tab pos="8972280" algn="l"/>
                <a:tab pos="9429480" algn="l"/>
              </a:tabLst>
            </a:pPr>
            <a:endParaRPr lang="en-US" sz="2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70C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The</a:t>
            </a:r>
            <a:r>
              <a:rPr lang="en-US" sz="2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 production function </a:t>
            </a: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(ideas/”</a:t>
            </a:r>
            <a:r>
              <a:rPr lang="en-US" sz="2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knowledge</a:t>
            </a: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” are a production factor)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0070C0"/>
              </a:buClr>
              <a:buSzPct val="45000"/>
              <a:buFont typeface="Arial" pitchFamily="34"/>
              <a:buChar char="•"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equations to describe the creation of inputs (including the ideas/”</a:t>
            </a:r>
            <a:r>
              <a:rPr lang="en-US" sz="2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knowledge</a:t>
            </a:r>
            <a:r>
              <a: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”)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565114-C1A8-4EDD-A72C-8F9D52D3391F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E97EC88-48B3-491E-BB5F-6801B59DB0E4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318935E-C0A4-4E2C-B39E-919F3D216ECB}"/>
              </a:ext>
            </a:extLst>
          </p:cNvPr>
          <p:cNvSpPr/>
          <p:nvPr/>
        </p:nvSpPr>
        <p:spPr>
          <a:xfrm>
            <a:off x="825480" y="1074600"/>
            <a:ext cx="2997360" cy="505475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(1)	Y = K</a:t>
            </a:r>
            <a:r>
              <a:rPr lang="en-US" sz="18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α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(A.L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)</a:t>
            </a:r>
            <a:r>
              <a:rPr lang="en-US" sz="18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1-α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(2) 	dK/dt = 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k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 – δK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(3) 	(dL/dt)/L = 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(4)	L = 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+ 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</a:p>
          <a:p>
            <a:pPr marL="4572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799" algn="l"/>
                <a:tab pos="2286000" algn="l"/>
                <a:tab pos="2743200" algn="l"/>
                <a:tab pos="3200399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599" algn="l"/>
                <a:tab pos="6400800" algn="l"/>
                <a:tab pos="6857999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(5)	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/L = s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R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(6)	dA/dt = θ*. L</a:t>
            </a:r>
            <a:r>
              <a:rPr lang="en-US" sz="1800" b="0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723599" algn="l"/>
                <a:tab pos="1447560" algn="l"/>
                <a:tab pos="2171520" algn="l"/>
                <a:tab pos="289547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(7)	θ* = θ . A</a:t>
            </a:r>
            <a:r>
              <a:rPr lang="en-US" sz="1800" b="0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		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dA/dt = θL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λ</a:t>
            </a:r>
            <a:r>
              <a:rPr lang="en-US" sz="2400" b="1" i="0" u="none" strike="noStrike" baseline="-25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</a:t>
            </a:r>
            <a:r>
              <a:rPr lang="en-US" sz="24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.A</a:t>
            </a:r>
            <a:r>
              <a:rPr lang="en-US" sz="2400" b="1" i="0" u="none" strike="noStrike" baseline="3000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8E6FD11-A861-45B8-8236-2D656481E8E2}"/>
              </a:ext>
            </a:extLst>
          </p:cNvPr>
          <p:cNvSpPr/>
          <p:nvPr/>
        </p:nvSpPr>
        <p:spPr>
          <a:xfrm>
            <a:off x="3906720" y="1044359"/>
            <a:ext cx="4591440" cy="3382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constant returns to scale in K and LY;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increasing returns in K, LY and A.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A(t)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stock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of knowledge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(number of ideas invented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until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moment t)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θ*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productivity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of research (nr. of new ideas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produced per researcher)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0 &lt; λ &lt; 1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externality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associated with duplication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Φ &gt; 0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positive knowledge </a:t>
            </a:r>
            <a:r>
              <a:rPr lang="en-US" sz="1800" b="0" i="1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Arial Unicode MS" pitchFamily="2"/>
                <a:cs typeface="Arial Unicode MS" pitchFamily="2"/>
              </a:rPr>
              <a:t>spillover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in research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62F11-7385-42B0-87B4-6F2176013C5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308510F-ABCB-4504-942A-73D037A84023}"/>
              </a:ext>
            </a:extLst>
          </p:cNvPr>
          <p:cNvSpPr/>
          <p:nvPr/>
        </p:nvSpPr>
        <p:spPr>
          <a:xfrm>
            <a:off x="3840479" y="5303520"/>
            <a:ext cx="2289240" cy="820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some of the ideas created by a researcher may be not new</a:t>
            </a:r>
            <a:r>
              <a:rPr lang="en-US" sz="1200" b="1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(λ&lt;1); but may also exist a network effect (λ&gt;1)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641180C-6A42-431B-8DF2-3DD2EE9EA298}"/>
              </a:ext>
            </a:extLst>
          </p:cNvPr>
          <p:cNvSpPr/>
          <p:nvPr/>
        </p:nvSpPr>
        <p:spPr>
          <a:xfrm>
            <a:off x="6217919" y="5398200"/>
            <a:ext cx="2760840" cy="1185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much of what has been discovered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so far facilitates the generation of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new ideas (positive spillover); a large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set of accumulated ideas becomes more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difficult to discover “new” ideas (negative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Arial Unicode MS" pitchFamily="2"/>
                <a:cs typeface="Arial Unicode MS" pitchFamily="2"/>
              </a:rPr>
              <a:t>spillover)</a:t>
            </a: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ECA56B91-E46A-4A8D-A5B9-95323396862E}"/>
              </a:ext>
            </a:extLst>
          </p:cNvPr>
          <p:cNvCxnSpPr/>
          <p:nvPr/>
        </p:nvCxnSpPr>
        <p:spPr>
          <a:xfrm flipH="1" flipV="1">
            <a:off x="7037279" y="4431960"/>
            <a:ext cx="560881" cy="96624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F2B57A2F-960F-4880-8DFB-0D54A1EC5F7D}"/>
              </a:ext>
            </a:extLst>
          </p:cNvPr>
          <p:cNvCxnSpPr/>
          <p:nvPr/>
        </p:nvCxnSpPr>
        <p:spPr>
          <a:xfrm flipH="1" flipV="1">
            <a:off x="5003640" y="3880440"/>
            <a:ext cx="580320" cy="1474920"/>
          </a:xfrm>
          <a:prstGeom prst="bentConnector3">
            <a:avLst/>
          </a:prstGeom>
          <a:noFill/>
          <a:ln w="25560">
            <a:solidFill>
              <a:srgbClr val="4F81BD"/>
            </a:solidFill>
            <a:prstDash val="solid"/>
            <a:round/>
            <a:tailEnd type="arrow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D0A93A35-FDB7-4F00-996E-99C23240637D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3CEEF4F-F9C1-4E05-AB21-5E62AAD1A05B}"/>
              </a:ext>
            </a:extLst>
          </p:cNvPr>
          <p:cNvSpPr/>
          <p:nvPr/>
        </p:nvSpPr>
        <p:spPr>
          <a:xfrm>
            <a:off x="265680" y="1062359"/>
            <a:ext cx="8508960" cy="4869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exogenous</a:t>
            </a:r>
            <a:r>
              <a:rPr lang="en-US" sz="32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 </a:t>
            </a: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models of economic growth: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main concepts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Solow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model: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exogenous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model of economic growth, with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1. the concept of 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steady state; there are endogenous mechanisms that drive the economy towards the steady state: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2. substitutable production factors;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3. capital accumulation is characterized by diminishing returns (declining marginal product of each unit of capital).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Thus, in the steady state, the economy grows due to exogenous factors (technological progress at the rate “g”; population at the rate “n”), which are not “explained” by the model;</a:t>
            </a: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 the Solow model, economic policy has only temporary effects on the rate of economic growth;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Arial Unicode MS" pitchFamily="2"/>
                <a:cs typeface="Arial Unicode MS" pitchFamily="2"/>
              </a:rPr>
              <a:t> it has no long-run effects on the rate of economic growth.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0F523-DFA1-4E2A-8817-44AAFF18C08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A8585E12-4252-4EE6-98C2-5F6EC73058B6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BCF28E-53E9-440E-B600-1A5087A662D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67A8E614-4616-461C-8362-56573F39196D}"/>
              </a:ext>
            </a:extLst>
          </p:cNvPr>
          <p:cNvSpPr/>
          <p:nvPr/>
        </p:nvSpPr>
        <p:spPr>
          <a:xfrm>
            <a:off x="199800" y="1005840"/>
            <a:ext cx="8960760" cy="5202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As growth theory changed since the 1950s: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Departing from the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neoclassical models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(Solow, etc), in the 1950s and 1960s: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1. we had an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exogenous savings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(= investment) rate (crucial to explain the steady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State income level) (question: is there a social planner who decides?)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2.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technological progress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is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exogenous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(crucial to explain the long-run per capita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growth rate) (question: does the technological progress come from heaven?)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and these are called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exogenous growth models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1" i="0" u="none" strike="noStrike" baseline="0">
              <a:ln>
                <a:noFill/>
              </a:ln>
              <a:solidFill>
                <a:srgbClr val="FF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FF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They are unsatisfactory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and ignited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two theoretical reactions: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A. growth models with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endogenous savings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(mid 1960s)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    Cass (1965) and Koopmans (1965), that go back to Ramsey (1928), Young (1928),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    Knight (1944)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ＭＳ Ｐゴシック" pitchFamily="2"/>
              <a:cs typeface="ＭＳ Ｐゴシック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B. growth models with </a:t>
            </a: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ＭＳ Ｐゴシック" pitchFamily="2"/>
                <a:cs typeface="ＭＳ Ｐゴシック" pitchFamily="2"/>
              </a:rPr>
              <a:t>endogenous technological progress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(mid 1980s)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ＭＳ Ｐゴシック" pitchFamily="2"/>
                <a:cs typeface="ＭＳ Ｐゴシック" pitchFamily="2"/>
              </a:rPr>
              <a:t>     Arrow (1962), Romer (1986, 1987, 1990), Lucas (1988), Rebelo (1991)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CA4822B-C061-4AE4-9B2F-EF154CD47600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2CCC59-8092-4FAE-A11D-49F99A9B92F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936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45E11A4-D816-421E-A153-21718B6265B3}"/>
              </a:ext>
            </a:extLst>
          </p:cNvPr>
          <p:cNvSpPr/>
          <p:nvPr/>
        </p:nvSpPr>
        <p:spPr>
          <a:xfrm>
            <a:off x="330120" y="1231920"/>
            <a:ext cx="8356680" cy="4987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Therefore, a new growth theory in the 1970s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After the 1950s: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a great vacuum of growth economic theory of about 15 years!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sng" strike="noStrike" baseline="0">
              <a:ln>
                <a:noFill/>
              </a:ln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 the 1970s, the main emphasis is on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short-term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analysis (real business cycles, rational expectations, general equilibrium models, etc);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framework of these models is a very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technical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approach and very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little empirical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applications;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Instead,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development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economists emerged with great emphasis on the study of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growth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in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less developed countries;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 great split:</a:t>
            </a:r>
          </a:p>
          <a:p>
            <a:pPr marL="0" marR="0" lvl="0" indent="0" algn="l" rtl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sng" strike="noStrike" baseline="0">
                <a:ln>
                  <a:noFill/>
                </a:ln>
                <a:solidFill>
                  <a:srgbClr val="0066CC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growth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economics </a:t>
            </a:r>
            <a:r>
              <a:rPr lang="en-US" sz="24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vs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. </a:t>
            </a:r>
            <a:r>
              <a:rPr lang="en-US" sz="2400" b="1" i="0" u="sng" strike="noStrike" baseline="0">
                <a:ln>
                  <a:noFill/>
                </a:ln>
                <a:solidFill>
                  <a:srgbClr val="0066CC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development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economics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334F52E-6EF0-4450-BBE3-0F0B2FF121C7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3063482-B0AC-4581-8B28-C83F57CC659E}" type="slidenum">
              <a:t>6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0F7CAE0-DF1D-416A-A86F-81C97BBACB5A}"/>
              </a:ext>
            </a:extLst>
          </p:cNvPr>
          <p:cNvSpPr/>
          <p:nvPr/>
        </p:nvSpPr>
        <p:spPr>
          <a:xfrm>
            <a:off x="74160" y="1379880"/>
            <a:ext cx="8885880" cy="50785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The new models of </a:t>
            </a:r>
            <a:r>
              <a:rPr lang="en-US" sz="2800" b="1" i="0" u="sng" strike="noStrike" baseline="0">
                <a:ln>
                  <a:noFill/>
                </a:ln>
                <a:solidFill>
                  <a:srgbClr val="0070C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endogenous </a:t>
            </a:r>
            <a:r>
              <a:rPr lang="en-US" sz="28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growth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models of exogenous growth are not adequate to explain economic growth if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long-run growth rate of GDP is explained by (endogenous) technological progress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 the 1970s and up to the mid-1980s, macroeconomics was focused mainly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 short term issues.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By mid-1980s some economists made theoretical work devoted to fill gaps in the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explanatory models of growth; for instance Romer (1986, 1987) deals with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1" i="0" u="none" strike="noStrike" baseline="0">
                <a:ln>
                  <a:noFill/>
                </a:ln>
                <a:solidFill>
                  <a:srgbClr val="0066CC"/>
                </a:solidFill>
                <a:latin typeface="arial" pitchFamily="18"/>
                <a:ea typeface="Arial Unicode MS" pitchFamily="2"/>
                <a:cs typeface="Arial Unicode MS" pitchFamily="2"/>
              </a:rPr>
              <a:t>Technological progress as an endogenous variable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(the process of generation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of new ideas, research and innovation, R&amp;D);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These models tend to consider as well</a:t>
            </a:r>
            <a:r>
              <a:rPr lang="en-none" sz="1800" b="1" i="0" u="none" strike="noStrike" baseline="0">
                <a:ln>
                  <a:noFill/>
                </a:ln>
                <a:solidFill>
                  <a:srgbClr val="0066CC"/>
                </a:solidFill>
                <a:latin typeface="arial" pitchFamily="18"/>
                <a:ea typeface="Arial Unicode MS" pitchFamily="2"/>
                <a:cs typeface="Arial Unicode MS" pitchFamily="2"/>
              </a:rPr>
              <a:t> population growth</a:t>
            </a: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as an endogenous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none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variable</a:t>
            </a:r>
            <a:r>
              <a:rPr lang="en-none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(dependent on GDP per capita)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none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D4EDEE-CB67-4B2F-AB09-DE5858A7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0ECF82A1-C767-4DF4-B7D7-542F297D4FC3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259D14C-1092-49DC-8E34-D0C81DBB831B}" type="slidenum">
              <a:t>7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BCD407-B79E-4EAD-B47D-04EA00DBA50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120600" y="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EF0FFF94-F488-4F36-A65E-51EDEF279646}"/>
              </a:ext>
            </a:extLst>
          </p:cNvPr>
          <p:cNvSpPr/>
          <p:nvPr/>
        </p:nvSpPr>
        <p:spPr>
          <a:xfrm>
            <a:off x="91440" y="1005840"/>
            <a:ext cx="7327800" cy="533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The endogenous growth models consider the creative role of technological progress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Given the difficulty of incorporation of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technological progress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 neoclassical models, given ignoring the creation of new ideas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(which are not competitive goods, since imperfect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competition/ideas are quasi-public goods)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main contributions by </a:t>
            </a:r>
            <a:r>
              <a:rPr lang="en-US" sz="1800" b="1" i="0" u="none" strike="noStrike" baseline="0">
                <a:ln>
                  <a:noFill/>
                </a:ln>
                <a:solidFill>
                  <a:srgbClr val="C5000B"/>
                </a:solidFill>
                <a:latin typeface="arial" pitchFamily="18"/>
                <a:ea typeface="Arial Unicode MS" pitchFamily="2"/>
                <a:cs typeface="Arial Unicode MS" pitchFamily="2"/>
              </a:rPr>
              <a:t>Paul Romer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(Nobel Prize, 2018):</a:t>
            </a:r>
          </a:p>
          <a:p>
            <a:pPr marL="0" marR="0" lvl="0" indent="0" algn="l" rtl="0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Romer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, P. (1986). “Increasing returns and long-run growth”.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Journal of Political Economy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, 90: 6 (Dec.), 1257-1278</a:t>
            </a:r>
          </a:p>
          <a:p>
            <a:pPr marL="0" marR="0" lvl="1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Romer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, P. (1990). “Endogenous technological change”.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Journal of Political Economy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. 98:5 (October), Part II, S71-S102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He is the author of the incorporation of R&amp;D theories and </a:t>
            </a:r>
            <a:r>
              <a:rPr lang="en-US" sz="18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imperfect competition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into the growth models, the reason for the</a:t>
            </a:r>
            <a:r>
              <a:rPr lang="en-US" sz="2000" b="1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Nobel.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826BE8-E6A7-4FC0-8170-42DFC8770AD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889680" y="1188719"/>
            <a:ext cx="2162880" cy="2595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C32FDE8D-7905-4028-8F91-1571DF7126C8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9692A2E-3AB5-4E2A-941F-4041907F9B27}" type="slidenum">
              <a:t>8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0BCB21-772F-4C5E-87F2-0734C8C0D5E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7B7355-EE35-4DB5-BD8D-08855463E55C}"/>
              </a:ext>
            </a:extLst>
          </p:cNvPr>
          <p:cNvSpPr/>
          <p:nvPr/>
        </p:nvSpPr>
        <p:spPr>
          <a:xfrm>
            <a:off x="380880" y="1339920"/>
            <a:ext cx="8483760" cy="4851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0070C0"/>
                </a:solidFill>
                <a:latin typeface="arial" pitchFamily="18"/>
                <a:ea typeface="Arial Unicode MS" pitchFamily="2"/>
                <a:cs typeface="Arial Unicode MS" pitchFamily="2"/>
              </a:rPr>
              <a:t>The endogenous growth models: the role of technological progress (cont.)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1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They incorporate </a:t>
            </a:r>
            <a:r>
              <a:rPr lang="en-US" sz="24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Schumpeterian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ideas of technological progress (as “</a:t>
            </a:r>
            <a:r>
              <a:rPr lang="en-US" sz="24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creative destruction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”)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+ </a:t>
            </a:r>
            <a:r>
              <a:rPr lang="en-US" sz="24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new lines of research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: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Diffusion of technology </a:t>
            </a: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and its role in economic growth (a line of empirical research in progress);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Notice the relevance of Foreign Direct Investment and its growth in the last decades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9162A0C-8589-4532-96A0-44D28F1D1650}"/>
              </a:ext>
            </a:extLst>
          </p:cNvPr>
          <p:cNvSpPr/>
          <p:nvPr/>
        </p:nvSpPr>
        <p:spPr>
          <a:xfrm>
            <a:off x="6553080" y="6356520"/>
            <a:ext cx="2133720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20D461F-4DFE-4D31-A19E-065599DEF729}" type="slidenum">
              <a:t>9</a:t>
            </a:fld>
            <a:endParaRPr lang="en-US" sz="1200" b="0" i="0" u="none" strike="noStrike" baseline="0">
              <a:ln>
                <a:noFill/>
              </a:ln>
              <a:solidFill>
                <a:srgbClr val="898989"/>
              </a:solidFill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A53C60-376C-41BB-A9C6-E4E9B5BF5EB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203040" y="1165320"/>
            <a:ext cx="5383440" cy="55562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reeform: Shape 3">
            <a:extLst>
              <a:ext uri="{FF2B5EF4-FFF2-40B4-BE49-F238E27FC236}">
                <a16:creationId xmlns:a16="http://schemas.microsoft.com/office/drawing/2014/main" id="{C1CC27AD-8E3D-49B4-9F55-E460F2E591D4}"/>
              </a:ext>
            </a:extLst>
          </p:cNvPr>
          <p:cNvSpPr/>
          <p:nvPr/>
        </p:nvSpPr>
        <p:spPr>
          <a:xfrm>
            <a:off x="5760720" y="1420200"/>
            <a:ext cx="3304800" cy="214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sp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Remember the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i="0" u="none" strike="noStrike" baseline="0">
                <a:ln>
                  <a:noFill/>
                </a:ln>
                <a:solidFill>
                  <a:srgbClr val="C00000"/>
                </a:solidFill>
                <a:latin typeface="arial" pitchFamily="18"/>
                <a:ea typeface="Arial Unicode MS" pitchFamily="2"/>
                <a:cs typeface="Arial Unicode MS" pitchFamily="2"/>
              </a:rPr>
              <a:t>Solow model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: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the rise of the investment rate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has no effect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 on the long-run</a:t>
            </a:r>
          </a:p>
          <a:p>
            <a:pPr marL="0" marR="0" lvl="0" indent="0" algn="l" rtl="0" hangingPunct="1">
              <a:lnSpc>
                <a:spcPct val="93000"/>
              </a:lnSpc>
              <a:spcBef>
                <a:spcPts val="598"/>
              </a:spcBef>
              <a:spcAft>
                <a:spcPts val="598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 b="1" i="0" u="sng" strike="noStrike" baseline="0">
                <a:ln>
                  <a:noFill/>
                </a:ln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 Unicode MS" pitchFamily="2"/>
              </a:rPr>
              <a:t>growth rate </a:t>
            </a:r>
            <a:r>
              <a: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of GDP </a:t>
            </a:r>
            <a:r>
              <a:rPr lang="en-US" sz="1800" b="0" i="1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Arial Unicode MS" pitchFamily="2"/>
                <a:cs typeface="Arial Unicode MS" pitchFamily="2"/>
              </a:rPr>
              <a:t>per capita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3B19CA-97E7-4F5D-A24C-6F6C0B7A314F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209556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3127158</TotalTime>
  <Words>2599</Words>
  <Application>Microsoft Office PowerPoint</Application>
  <PresentationFormat>On-screen Show (4:3)</PresentationFormat>
  <Paragraphs>361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</vt:lpstr>
      <vt:lpstr>Calibri</vt:lpstr>
      <vt:lpstr>Times New Roman</vt:lpstr>
      <vt:lpstr>Tinos</vt:lpstr>
      <vt:lpstr>Default</vt:lpstr>
      <vt:lpstr>Title1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Louçã</dc:creator>
  <cp:lastModifiedBy>Carlos Castel-Branco</cp:lastModifiedBy>
  <cp:revision>44</cp:revision>
  <dcterms:created xsi:type="dcterms:W3CDTF">2019-01-20T20:00:02Z</dcterms:created>
  <dcterms:modified xsi:type="dcterms:W3CDTF">2023-03-13T04:57:38Z</dcterms:modified>
</cp:coreProperties>
</file>